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Anton" charset="1" panose="00000500000000000000"/>
      <p:regular r:id="rId20"/>
    </p:embeddedFont>
    <p:embeddedFont>
      <p:font typeface="Poppins" charset="1" panose="00000500000000000000"/>
      <p:regular r:id="rId21"/>
    </p:embeddedFon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20.png" Type="http://schemas.openxmlformats.org/officeDocument/2006/relationships/image"/><Relationship Id="rId8" Target="../media/image2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119211" y="239233"/>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212719" y="2572752"/>
            <a:ext cx="11356719" cy="5141496"/>
          </a:xfrm>
          <a:custGeom>
            <a:avLst/>
            <a:gdLst/>
            <a:ahLst/>
            <a:cxnLst/>
            <a:rect r="r" b="b" t="t" l="l"/>
            <a:pathLst>
              <a:path h="5141496" w="11356719">
                <a:moveTo>
                  <a:pt x="0" y="0"/>
                </a:moveTo>
                <a:lnTo>
                  <a:pt x="11356719" y="0"/>
                </a:lnTo>
                <a:lnTo>
                  <a:pt x="11356719" y="5141496"/>
                </a:lnTo>
                <a:lnTo>
                  <a:pt x="0" y="5141496"/>
                </a:lnTo>
                <a:lnTo>
                  <a:pt x="0" y="0"/>
                </a:lnTo>
                <a:close/>
              </a:path>
            </a:pathLst>
          </a:custGeom>
          <a:blipFill>
            <a:blip r:embed="rId5">
              <a:alphaModFix amt="70000"/>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9023478" y="2572752"/>
            <a:ext cx="11356719" cy="5141496"/>
          </a:xfrm>
          <a:custGeom>
            <a:avLst/>
            <a:gdLst/>
            <a:ahLst/>
            <a:cxnLst/>
            <a:rect r="r" b="b" t="t" l="l"/>
            <a:pathLst>
              <a:path h="5141496" w="11356719">
                <a:moveTo>
                  <a:pt x="11356720" y="0"/>
                </a:moveTo>
                <a:lnTo>
                  <a:pt x="0" y="0"/>
                </a:lnTo>
                <a:lnTo>
                  <a:pt x="0" y="5141496"/>
                </a:lnTo>
                <a:lnTo>
                  <a:pt x="11356720" y="5141496"/>
                </a:lnTo>
                <a:lnTo>
                  <a:pt x="11356720" y="0"/>
                </a:lnTo>
                <a:close/>
              </a:path>
            </a:pathLst>
          </a:custGeom>
          <a:blipFill>
            <a:blip r:embed="rId5">
              <a:alphaModFix amt="70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191177" y="697799"/>
            <a:ext cx="16486397" cy="1524105"/>
          </a:xfrm>
          <a:prstGeom prst="rect">
            <a:avLst/>
          </a:prstGeom>
        </p:spPr>
        <p:txBody>
          <a:bodyPr anchor="t" rtlCol="false" tIns="0" lIns="0" bIns="0" rIns="0">
            <a:spAutoFit/>
          </a:bodyPr>
          <a:lstStyle/>
          <a:p>
            <a:pPr algn="ctr">
              <a:lnSpc>
                <a:spcPts val="12593"/>
              </a:lnSpc>
            </a:pPr>
            <a:r>
              <a:rPr lang="en-US" sz="8995">
                <a:solidFill>
                  <a:srgbClr val="FFFFFF"/>
                </a:solidFill>
                <a:latin typeface="Anton"/>
                <a:ea typeface="Anton"/>
                <a:cs typeface="Anton"/>
                <a:sym typeface="Anton"/>
              </a:rPr>
              <a:t>NIRAKULA TECHNOLGIES PVT.LTD</a:t>
            </a:r>
          </a:p>
        </p:txBody>
      </p:sp>
      <p:sp>
        <p:nvSpPr>
          <p:cNvPr name="TextBox 7" id="7"/>
          <p:cNvSpPr txBox="true"/>
          <p:nvPr/>
        </p:nvSpPr>
        <p:spPr>
          <a:xfrm rot="0">
            <a:off x="6364428" y="4786059"/>
            <a:ext cx="5318100" cy="600583"/>
          </a:xfrm>
          <a:prstGeom prst="rect">
            <a:avLst/>
          </a:prstGeom>
        </p:spPr>
        <p:txBody>
          <a:bodyPr anchor="t" rtlCol="false" tIns="0" lIns="0" bIns="0" rIns="0">
            <a:spAutoFit/>
          </a:bodyPr>
          <a:lstStyle/>
          <a:p>
            <a:pPr algn="ctr">
              <a:lnSpc>
                <a:spcPts val="4736"/>
              </a:lnSpc>
            </a:pPr>
            <a:r>
              <a:rPr lang="en-US" sz="3200" spc="742">
                <a:solidFill>
                  <a:srgbClr val="FFFFFF"/>
                </a:solidFill>
                <a:latin typeface="Poppins"/>
                <a:ea typeface="Poppins"/>
                <a:cs typeface="Poppins"/>
                <a:sym typeface="Poppins"/>
              </a:rPr>
              <a:t>PRESENTS </a:t>
            </a:r>
          </a:p>
        </p:txBody>
      </p:sp>
      <p:sp>
        <p:nvSpPr>
          <p:cNvPr name="TextBox 8" id="8"/>
          <p:cNvSpPr txBox="true"/>
          <p:nvPr/>
        </p:nvSpPr>
        <p:spPr>
          <a:xfrm rot="0">
            <a:off x="3457366" y="7223076"/>
            <a:ext cx="11132225" cy="887095"/>
          </a:xfrm>
          <a:prstGeom prst="rect">
            <a:avLst/>
          </a:prstGeom>
        </p:spPr>
        <p:txBody>
          <a:bodyPr anchor="t" rtlCol="false" tIns="0" lIns="0" bIns="0" rIns="0">
            <a:spAutoFit/>
          </a:bodyPr>
          <a:lstStyle/>
          <a:p>
            <a:pPr algn="ctr">
              <a:lnSpc>
                <a:spcPts val="7279"/>
              </a:lnSpc>
            </a:pPr>
            <a:r>
              <a:rPr lang="en-US" sz="5199" b="true">
                <a:solidFill>
                  <a:srgbClr val="FFFFFF"/>
                </a:solidFill>
                <a:latin typeface="Canva Sans Bold"/>
                <a:ea typeface="Canva Sans Bold"/>
                <a:cs typeface="Canva Sans Bold"/>
                <a:sym typeface="Canva Sans Bold"/>
              </a:rPr>
              <a:t>PMS(Payroll Management System)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Freeform 6" id="6"/>
          <p:cNvSpPr/>
          <p:nvPr/>
        </p:nvSpPr>
        <p:spPr>
          <a:xfrm flipH="false" flipV="false" rot="0">
            <a:off x="752091" y="647990"/>
            <a:ext cx="8243980" cy="3881826"/>
          </a:xfrm>
          <a:custGeom>
            <a:avLst/>
            <a:gdLst/>
            <a:ahLst/>
            <a:cxnLst/>
            <a:rect r="r" b="b" t="t" l="l"/>
            <a:pathLst>
              <a:path h="3881826" w="8243980">
                <a:moveTo>
                  <a:pt x="0" y="0"/>
                </a:moveTo>
                <a:lnTo>
                  <a:pt x="8243979" y="0"/>
                </a:lnTo>
                <a:lnTo>
                  <a:pt x="8243979" y="3881826"/>
                </a:lnTo>
                <a:lnTo>
                  <a:pt x="0" y="3881826"/>
                </a:lnTo>
                <a:lnTo>
                  <a:pt x="0" y="0"/>
                </a:lnTo>
                <a:close/>
              </a:path>
            </a:pathLst>
          </a:custGeom>
          <a:blipFill>
            <a:blip r:embed="rId7"/>
            <a:stretch>
              <a:fillRect l="0" t="-102" r="-2852" b="-102"/>
            </a:stretch>
          </a:blipFill>
        </p:spPr>
      </p:sp>
      <p:sp>
        <p:nvSpPr>
          <p:cNvPr name="Freeform 7" id="7"/>
          <p:cNvSpPr/>
          <p:nvPr/>
        </p:nvSpPr>
        <p:spPr>
          <a:xfrm flipH="false" flipV="false" rot="0">
            <a:off x="752091" y="4941474"/>
            <a:ext cx="8243980" cy="4637239"/>
          </a:xfrm>
          <a:custGeom>
            <a:avLst/>
            <a:gdLst/>
            <a:ahLst/>
            <a:cxnLst/>
            <a:rect r="r" b="b" t="t" l="l"/>
            <a:pathLst>
              <a:path h="4637239" w="8243980">
                <a:moveTo>
                  <a:pt x="0" y="0"/>
                </a:moveTo>
                <a:lnTo>
                  <a:pt x="8243979" y="0"/>
                </a:lnTo>
                <a:lnTo>
                  <a:pt x="8243979" y="4637239"/>
                </a:lnTo>
                <a:lnTo>
                  <a:pt x="0" y="4637239"/>
                </a:lnTo>
                <a:lnTo>
                  <a:pt x="0" y="0"/>
                </a:lnTo>
                <a:close/>
              </a:path>
            </a:pathLst>
          </a:custGeom>
          <a:blipFill>
            <a:blip r:embed="rId8"/>
            <a:stretch>
              <a:fillRect l="0" t="0" r="0" b="0"/>
            </a:stretch>
          </a:blipFill>
        </p:spPr>
      </p:sp>
      <p:sp>
        <p:nvSpPr>
          <p:cNvPr name="Freeform 8" id="8"/>
          <p:cNvSpPr/>
          <p:nvPr/>
        </p:nvSpPr>
        <p:spPr>
          <a:xfrm flipH="false" flipV="false" rot="0">
            <a:off x="9550714" y="4994530"/>
            <a:ext cx="8055339" cy="4531128"/>
          </a:xfrm>
          <a:custGeom>
            <a:avLst/>
            <a:gdLst/>
            <a:ahLst/>
            <a:cxnLst/>
            <a:rect r="r" b="b" t="t" l="l"/>
            <a:pathLst>
              <a:path h="4531128" w="8055339">
                <a:moveTo>
                  <a:pt x="0" y="0"/>
                </a:moveTo>
                <a:lnTo>
                  <a:pt x="8055339" y="0"/>
                </a:lnTo>
                <a:lnTo>
                  <a:pt x="8055339" y="4531128"/>
                </a:lnTo>
                <a:lnTo>
                  <a:pt x="0" y="4531128"/>
                </a:lnTo>
                <a:lnTo>
                  <a:pt x="0" y="0"/>
                </a:lnTo>
                <a:close/>
              </a:path>
            </a:pathLst>
          </a:custGeom>
          <a:blipFill>
            <a:blip r:embed="rId9"/>
            <a:stretch>
              <a:fillRect l="0" t="0" r="0" b="0"/>
            </a:stretch>
          </a:blipFill>
        </p:spPr>
      </p:sp>
      <p:sp>
        <p:nvSpPr>
          <p:cNvPr name="Freeform 9" id="9"/>
          <p:cNvSpPr/>
          <p:nvPr/>
        </p:nvSpPr>
        <p:spPr>
          <a:xfrm flipH="false" flipV="false" rot="0">
            <a:off x="9550714" y="647990"/>
            <a:ext cx="7890458" cy="3881826"/>
          </a:xfrm>
          <a:custGeom>
            <a:avLst/>
            <a:gdLst/>
            <a:ahLst/>
            <a:cxnLst/>
            <a:rect r="r" b="b" t="t" l="l"/>
            <a:pathLst>
              <a:path h="3881826" w="7890458">
                <a:moveTo>
                  <a:pt x="0" y="0"/>
                </a:moveTo>
                <a:lnTo>
                  <a:pt x="7890459" y="0"/>
                </a:lnTo>
                <a:lnTo>
                  <a:pt x="7890459" y="3881826"/>
                </a:lnTo>
                <a:lnTo>
                  <a:pt x="0" y="3881826"/>
                </a:lnTo>
                <a:lnTo>
                  <a:pt x="0" y="0"/>
                </a:lnTo>
                <a:close/>
              </a:path>
            </a:pathLst>
          </a:custGeom>
          <a:blipFill>
            <a:blip r:embed="rId10"/>
            <a:stretch>
              <a:fillRect l="0" t="-4629" r="0" b="-9708"/>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Freeform 6" id="6"/>
          <p:cNvSpPr/>
          <p:nvPr/>
        </p:nvSpPr>
        <p:spPr>
          <a:xfrm flipH="false" flipV="false" rot="0">
            <a:off x="621354" y="489281"/>
            <a:ext cx="7733600" cy="4321149"/>
          </a:xfrm>
          <a:custGeom>
            <a:avLst/>
            <a:gdLst/>
            <a:ahLst/>
            <a:cxnLst/>
            <a:rect r="r" b="b" t="t" l="l"/>
            <a:pathLst>
              <a:path h="4321149" w="7733600">
                <a:moveTo>
                  <a:pt x="0" y="0"/>
                </a:moveTo>
                <a:lnTo>
                  <a:pt x="7733600" y="0"/>
                </a:lnTo>
                <a:lnTo>
                  <a:pt x="7733600" y="4321149"/>
                </a:lnTo>
                <a:lnTo>
                  <a:pt x="0" y="4321149"/>
                </a:lnTo>
                <a:lnTo>
                  <a:pt x="0" y="0"/>
                </a:lnTo>
                <a:close/>
              </a:path>
            </a:pathLst>
          </a:custGeom>
          <a:blipFill>
            <a:blip r:embed="rId7"/>
            <a:stretch>
              <a:fillRect l="0" t="0" r="0" b="0"/>
            </a:stretch>
          </a:blipFill>
        </p:spPr>
      </p:sp>
      <p:sp>
        <p:nvSpPr>
          <p:cNvPr name="Freeform 7" id="7"/>
          <p:cNvSpPr/>
          <p:nvPr/>
        </p:nvSpPr>
        <p:spPr>
          <a:xfrm flipH="false" flipV="false" rot="0">
            <a:off x="8354954" y="4696141"/>
            <a:ext cx="9485754" cy="5229022"/>
          </a:xfrm>
          <a:custGeom>
            <a:avLst/>
            <a:gdLst/>
            <a:ahLst/>
            <a:cxnLst/>
            <a:rect r="r" b="b" t="t" l="l"/>
            <a:pathLst>
              <a:path h="5229022" w="9485754">
                <a:moveTo>
                  <a:pt x="0" y="0"/>
                </a:moveTo>
                <a:lnTo>
                  <a:pt x="9485754" y="0"/>
                </a:lnTo>
                <a:lnTo>
                  <a:pt x="9485754" y="5229022"/>
                </a:lnTo>
                <a:lnTo>
                  <a:pt x="0" y="5229022"/>
                </a:lnTo>
                <a:lnTo>
                  <a:pt x="0" y="0"/>
                </a:lnTo>
                <a:close/>
              </a:path>
            </a:pathLst>
          </a:custGeom>
          <a:blipFill>
            <a:blip r:embed="rId8"/>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TextBox 6" id="6"/>
          <p:cNvSpPr txBox="true"/>
          <p:nvPr/>
        </p:nvSpPr>
        <p:spPr>
          <a:xfrm rot="0">
            <a:off x="9791698" y="3912072"/>
            <a:ext cx="14713" cy="2421660"/>
          </a:xfrm>
          <a:prstGeom prst="rect">
            <a:avLst/>
          </a:prstGeom>
        </p:spPr>
        <p:txBody>
          <a:bodyPr anchor="t" rtlCol="false" tIns="0" lIns="0" bIns="0" rIns="0">
            <a:spAutoFit/>
          </a:bodyPr>
          <a:lstStyle/>
          <a:p>
            <a:pPr algn="ctr">
              <a:lnSpc>
                <a:spcPts val="19895"/>
              </a:lnSpc>
            </a:pPr>
          </a:p>
        </p:txBody>
      </p:sp>
      <p:sp>
        <p:nvSpPr>
          <p:cNvPr name="TextBox 7" id="7"/>
          <p:cNvSpPr txBox="true"/>
          <p:nvPr/>
        </p:nvSpPr>
        <p:spPr>
          <a:xfrm rot="0">
            <a:off x="708353" y="3847779"/>
            <a:ext cx="16871295" cy="1810978"/>
          </a:xfrm>
          <a:prstGeom prst="rect">
            <a:avLst/>
          </a:prstGeom>
        </p:spPr>
        <p:txBody>
          <a:bodyPr anchor="t" rtlCol="false" tIns="0" lIns="0" bIns="0" rIns="0">
            <a:spAutoFit/>
          </a:bodyPr>
          <a:lstStyle/>
          <a:p>
            <a:pPr algn="ctr">
              <a:lnSpc>
                <a:spcPts val="7279"/>
              </a:lnSpc>
            </a:pPr>
            <a:r>
              <a:rPr lang="en-US" sz="5199" b="true">
                <a:solidFill>
                  <a:srgbClr val="FFFFFF"/>
                </a:solidFill>
                <a:latin typeface="Canva Sans Bold"/>
                <a:ea typeface="Canva Sans Bold"/>
                <a:cs typeface="Canva Sans Bold"/>
                <a:sym typeface="Canva Sans Bold"/>
              </a:rPr>
              <a:t>THAT’S ALL , YES IT’S FULLY CUSTOMIZABLE FROM USER INTERFACE TILL FEATURES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395609" y="-3474473"/>
            <a:ext cx="9808535" cy="9808535"/>
          </a:xfrm>
          <a:custGeom>
            <a:avLst/>
            <a:gdLst/>
            <a:ahLst/>
            <a:cxnLst/>
            <a:rect r="r" b="b" t="t" l="l"/>
            <a:pathLst>
              <a:path h="9808535" w="9808535">
                <a:moveTo>
                  <a:pt x="0" y="0"/>
                </a:moveTo>
                <a:lnTo>
                  <a:pt x="9808535" y="0"/>
                </a:lnTo>
                <a:lnTo>
                  <a:pt x="9808535"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436658" y="4883349"/>
            <a:ext cx="6281646" cy="600561"/>
          </a:xfrm>
          <a:prstGeom prst="rect">
            <a:avLst/>
          </a:prstGeom>
        </p:spPr>
        <p:txBody>
          <a:bodyPr anchor="t" rtlCol="false" tIns="0" lIns="0" bIns="0" rIns="0">
            <a:spAutoFit/>
          </a:bodyPr>
          <a:lstStyle/>
          <a:p>
            <a:pPr algn="l">
              <a:lnSpc>
                <a:spcPts val="4698"/>
              </a:lnSpc>
              <a:spcBef>
                <a:spcPct val="0"/>
              </a:spcBef>
            </a:pPr>
            <a:r>
              <a:rPr lang="en-US" sz="3355">
                <a:solidFill>
                  <a:srgbClr val="FFFFFF"/>
                </a:solidFill>
                <a:latin typeface="Poppins"/>
                <a:ea typeface="Poppins"/>
                <a:cs typeface="Poppins"/>
                <a:sym typeface="Poppins"/>
              </a:rPr>
              <a:t>founder@nirakula.com</a:t>
            </a:r>
          </a:p>
        </p:txBody>
      </p:sp>
      <p:sp>
        <p:nvSpPr>
          <p:cNvPr name="TextBox 5" id="5"/>
          <p:cNvSpPr txBox="true"/>
          <p:nvPr/>
        </p:nvSpPr>
        <p:spPr>
          <a:xfrm rot="0">
            <a:off x="2354755" y="2501160"/>
            <a:ext cx="7083240" cy="1414417"/>
          </a:xfrm>
          <a:prstGeom prst="rect">
            <a:avLst/>
          </a:prstGeom>
        </p:spPr>
        <p:txBody>
          <a:bodyPr anchor="t" rtlCol="false" tIns="0" lIns="0" bIns="0" rIns="0">
            <a:spAutoFit/>
          </a:bodyPr>
          <a:lstStyle/>
          <a:p>
            <a:pPr algn="just">
              <a:lnSpc>
                <a:spcPts val="11000"/>
              </a:lnSpc>
            </a:pPr>
            <a:r>
              <a:rPr lang="en-US" sz="9734">
                <a:solidFill>
                  <a:srgbClr val="FFFFFF"/>
                </a:solidFill>
                <a:latin typeface="Anton"/>
                <a:ea typeface="Anton"/>
                <a:cs typeface="Anton"/>
                <a:sym typeface="Anton"/>
              </a:rPr>
              <a:t>CONTACT US</a:t>
            </a:r>
          </a:p>
        </p:txBody>
      </p:sp>
      <p:sp>
        <p:nvSpPr>
          <p:cNvPr name="Freeform 6" id="6"/>
          <p:cNvSpPr/>
          <p:nvPr/>
        </p:nvSpPr>
        <p:spPr>
          <a:xfrm flipH="false" flipV="false" rot="-2588203">
            <a:off x="-1514085" y="4821460"/>
            <a:ext cx="21316171" cy="7274224"/>
          </a:xfrm>
          <a:custGeom>
            <a:avLst/>
            <a:gdLst/>
            <a:ahLst/>
            <a:cxnLst/>
            <a:rect r="r" b="b" t="t" l="l"/>
            <a:pathLst>
              <a:path h="7274224" w="21316171">
                <a:moveTo>
                  <a:pt x="0" y="0"/>
                </a:moveTo>
                <a:lnTo>
                  <a:pt x="21316170" y="0"/>
                </a:lnTo>
                <a:lnTo>
                  <a:pt x="21316170" y="7274224"/>
                </a:lnTo>
                <a:lnTo>
                  <a:pt x="0" y="7274224"/>
                </a:lnTo>
                <a:lnTo>
                  <a:pt x="0" y="0"/>
                </a:lnTo>
                <a:close/>
              </a:path>
            </a:pathLst>
          </a:custGeom>
          <a:blipFill>
            <a:blip r:embed="rId5"/>
            <a:stretch>
              <a:fillRect l="0" t="0" r="0" b="0"/>
            </a:stretch>
          </a:blipFill>
        </p:spPr>
      </p:sp>
      <p:sp>
        <p:nvSpPr>
          <p:cNvPr name="Freeform 7" id="7"/>
          <p:cNvSpPr/>
          <p:nvPr/>
        </p:nvSpPr>
        <p:spPr>
          <a:xfrm flipH="false" flipV="false" rot="0">
            <a:off x="2376206" y="4800290"/>
            <a:ext cx="861930" cy="861930"/>
          </a:xfrm>
          <a:custGeom>
            <a:avLst/>
            <a:gdLst/>
            <a:ahLst/>
            <a:cxnLst/>
            <a:rect r="r" b="b" t="t" l="l"/>
            <a:pathLst>
              <a:path h="861930" w="861930">
                <a:moveTo>
                  <a:pt x="0" y="0"/>
                </a:moveTo>
                <a:lnTo>
                  <a:pt x="861930" y="0"/>
                </a:lnTo>
                <a:lnTo>
                  <a:pt x="861930" y="861930"/>
                </a:lnTo>
                <a:lnTo>
                  <a:pt x="0" y="8619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354755" y="5902130"/>
            <a:ext cx="863865" cy="863865"/>
          </a:xfrm>
          <a:custGeom>
            <a:avLst/>
            <a:gdLst/>
            <a:ahLst/>
            <a:cxnLst/>
            <a:rect r="r" b="b" t="t" l="l"/>
            <a:pathLst>
              <a:path h="863865" w="863865">
                <a:moveTo>
                  <a:pt x="0" y="0"/>
                </a:moveTo>
                <a:lnTo>
                  <a:pt x="863865" y="0"/>
                </a:lnTo>
                <a:lnTo>
                  <a:pt x="863865" y="863865"/>
                </a:lnTo>
                <a:lnTo>
                  <a:pt x="0" y="8638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3436658" y="6010530"/>
            <a:ext cx="6281646" cy="580390"/>
          </a:xfrm>
          <a:prstGeom prst="rect">
            <a:avLst/>
          </a:prstGeom>
        </p:spPr>
        <p:txBody>
          <a:bodyPr anchor="t" rtlCol="false" tIns="0" lIns="0" bIns="0" rIns="0">
            <a:spAutoFit/>
          </a:bodyPr>
          <a:lstStyle/>
          <a:p>
            <a:pPr algn="l">
              <a:lnSpc>
                <a:spcPts val="4759"/>
              </a:lnSpc>
            </a:pPr>
            <a:r>
              <a:rPr lang="en-US" sz="3399">
                <a:solidFill>
                  <a:srgbClr val="FFFFFF"/>
                </a:solidFill>
                <a:latin typeface="Canva Sans"/>
                <a:ea typeface="Canva Sans"/>
                <a:cs typeface="Canva Sans"/>
                <a:sym typeface="Canva Sans"/>
              </a:rPr>
              <a:t>www.nirakula.com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119211" y="239233"/>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092198" y="2572752"/>
            <a:ext cx="11356719" cy="5141496"/>
          </a:xfrm>
          <a:custGeom>
            <a:avLst/>
            <a:gdLst/>
            <a:ahLst/>
            <a:cxnLst/>
            <a:rect r="r" b="b" t="t" l="l"/>
            <a:pathLst>
              <a:path h="5141496" w="11356719">
                <a:moveTo>
                  <a:pt x="0" y="0"/>
                </a:moveTo>
                <a:lnTo>
                  <a:pt x="11356720" y="0"/>
                </a:lnTo>
                <a:lnTo>
                  <a:pt x="11356720" y="5141496"/>
                </a:lnTo>
                <a:lnTo>
                  <a:pt x="0" y="5141496"/>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9023478" y="2572752"/>
            <a:ext cx="11356719" cy="5141496"/>
          </a:xfrm>
          <a:custGeom>
            <a:avLst/>
            <a:gdLst/>
            <a:ahLst/>
            <a:cxnLst/>
            <a:rect r="r" b="b" t="t" l="l"/>
            <a:pathLst>
              <a:path h="5141496" w="11356719">
                <a:moveTo>
                  <a:pt x="11356720" y="0"/>
                </a:moveTo>
                <a:lnTo>
                  <a:pt x="0" y="0"/>
                </a:lnTo>
                <a:lnTo>
                  <a:pt x="0" y="5141496"/>
                </a:lnTo>
                <a:lnTo>
                  <a:pt x="11356720" y="5141496"/>
                </a:lnTo>
                <a:lnTo>
                  <a:pt x="1135672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2791895" y="3721630"/>
            <a:ext cx="12463166" cy="2557990"/>
          </a:xfrm>
          <a:prstGeom prst="rect">
            <a:avLst/>
          </a:prstGeom>
        </p:spPr>
        <p:txBody>
          <a:bodyPr anchor="t" rtlCol="false" tIns="0" lIns="0" bIns="0" rIns="0">
            <a:spAutoFit/>
          </a:bodyPr>
          <a:lstStyle/>
          <a:p>
            <a:pPr algn="ctr">
              <a:lnSpc>
                <a:spcPts val="20905"/>
              </a:lnSpc>
            </a:pPr>
            <a:r>
              <a:rPr lang="en-US" sz="14932">
                <a:solidFill>
                  <a:srgbClr val="FFFFFF"/>
                </a:solidFill>
                <a:latin typeface="Anton"/>
                <a:ea typeface="Anton"/>
                <a:cs typeface="Anton"/>
                <a:sym typeface="Anton"/>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556755" y="271714"/>
            <a:ext cx="9808535" cy="9808535"/>
          </a:xfrm>
          <a:custGeom>
            <a:avLst/>
            <a:gdLst/>
            <a:ahLst/>
            <a:cxnLst/>
            <a:rect r="r" b="b" t="t" l="l"/>
            <a:pathLst>
              <a:path h="9808535" w="9808535">
                <a:moveTo>
                  <a:pt x="0" y="0"/>
                </a:moveTo>
                <a:lnTo>
                  <a:pt x="9808535" y="0"/>
                </a:lnTo>
                <a:lnTo>
                  <a:pt x="9808535"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3489222"/>
            <a:ext cx="14747766" cy="4593825"/>
          </a:xfrm>
          <a:prstGeom prst="rect">
            <a:avLst/>
          </a:prstGeom>
        </p:spPr>
        <p:txBody>
          <a:bodyPr anchor="t" rtlCol="false" tIns="0" lIns="0" bIns="0" rIns="0">
            <a:spAutoFit/>
          </a:bodyPr>
          <a:lstStyle/>
          <a:p>
            <a:pPr algn="l">
              <a:lnSpc>
                <a:spcPts val="4680"/>
              </a:lnSpc>
            </a:pPr>
            <a:r>
              <a:rPr lang="en-US" sz="3343">
                <a:solidFill>
                  <a:srgbClr val="FFFFFF"/>
                </a:solidFill>
                <a:latin typeface="Poppins"/>
                <a:ea typeface="Poppins"/>
                <a:cs typeface="Poppins"/>
                <a:sym typeface="Poppins"/>
              </a:rPr>
              <a:t>Organizations face challenges in managing payroll due to manual attendance tracking, inaccurate leave records, duplicate employee entries, and time-consuming salary calculations. Employees often lack access to their own payslips and attendance history, while management struggles to generate timely reports. A centralized, automated payroll system is needed to ensure accuracy, transparency, and efficiency..</a:t>
            </a:r>
          </a:p>
          <a:p>
            <a:pPr algn="l">
              <a:lnSpc>
                <a:spcPts val="3664"/>
              </a:lnSpc>
            </a:pPr>
          </a:p>
        </p:txBody>
      </p:sp>
      <p:sp>
        <p:nvSpPr>
          <p:cNvPr name="TextBox 5" id="5"/>
          <p:cNvSpPr txBox="true"/>
          <p:nvPr/>
        </p:nvSpPr>
        <p:spPr>
          <a:xfrm rot="0">
            <a:off x="1028700" y="864230"/>
            <a:ext cx="11432137" cy="1414417"/>
          </a:xfrm>
          <a:prstGeom prst="rect">
            <a:avLst/>
          </a:prstGeom>
        </p:spPr>
        <p:txBody>
          <a:bodyPr anchor="t" rtlCol="false" tIns="0" lIns="0" bIns="0" rIns="0">
            <a:spAutoFit/>
          </a:bodyPr>
          <a:lstStyle/>
          <a:p>
            <a:pPr algn="just">
              <a:lnSpc>
                <a:spcPts val="11000"/>
              </a:lnSpc>
            </a:pPr>
            <a:r>
              <a:rPr lang="en-US" sz="9734">
                <a:solidFill>
                  <a:srgbClr val="FFFFFF"/>
                </a:solidFill>
                <a:latin typeface="Anton"/>
                <a:ea typeface="Anton"/>
                <a:cs typeface="Anton"/>
                <a:sym typeface="Anton"/>
              </a:rPr>
              <a:t>PROBLEM STATEMENT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12959069" y="1635410"/>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996125" y="-1614361"/>
            <a:ext cx="9353441" cy="6757861"/>
          </a:xfrm>
          <a:custGeom>
            <a:avLst/>
            <a:gdLst/>
            <a:ahLst/>
            <a:cxnLst/>
            <a:rect r="r" b="b" t="t" l="l"/>
            <a:pathLst>
              <a:path h="6757861" w="9353441">
                <a:moveTo>
                  <a:pt x="0" y="0"/>
                </a:moveTo>
                <a:lnTo>
                  <a:pt x="9353442" y="0"/>
                </a:lnTo>
                <a:lnTo>
                  <a:pt x="9353442" y="6757861"/>
                </a:lnTo>
                <a:lnTo>
                  <a:pt x="0" y="6757861"/>
                </a:lnTo>
                <a:lnTo>
                  <a:pt x="0" y="0"/>
                </a:lnTo>
                <a:close/>
              </a:path>
            </a:pathLst>
          </a:custGeom>
          <a:blipFill>
            <a:blip r:embed="rId5"/>
            <a:stretch>
              <a:fillRect l="0" t="0" r="0" b="0"/>
            </a:stretch>
          </a:blipFill>
        </p:spPr>
      </p:sp>
      <p:sp>
        <p:nvSpPr>
          <p:cNvPr name="Freeform 5" id="5"/>
          <p:cNvSpPr/>
          <p:nvPr/>
        </p:nvSpPr>
        <p:spPr>
          <a:xfrm flipH="false" flipV="false" rot="2354384">
            <a:off x="12478969" y="6308313"/>
            <a:ext cx="5491802" cy="6646029"/>
          </a:xfrm>
          <a:custGeom>
            <a:avLst/>
            <a:gdLst/>
            <a:ahLst/>
            <a:cxnLst/>
            <a:rect r="r" b="b" t="t" l="l"/>
            <a:pathLst>
              <a:path h="6646029" w="5491802">
                <a:moveTo>
                  <a:pt x="0" y="0"/>
                </a:moveTo>
                <a:lnTo>
                  <a:pt x="5491802" y="0"/>
                </a:lnTo>
                <a:lnTo>
                  <a:pt x="5491802" y="6646028"/>
                </a:lnTo>
                <a:lnTo>
                  <a:pt x="0" y="6646028"/>
                </a:lnTo>
                <a:lnTo>
                  <a:pt x="0" y="0"/>
                </a:lnTo>
                <a:close/>
              </a:path>
            </a:pathLst>
          </a:custGeom>
          <a:blipFill>
            <a:blip r:embed="rId6"/>
            <a:stretch>
              <a:fillRect l="0" t="0" r="0" b="0"/>
            </a:stretch>
          </a:blipFill>
        </p:spPr>
      </p:sp>
      <p:sp>
        <p:nvSpPr>
          <p:cNvPr name="Freeform 6" id="6"/>
          <p:cNvSpPr/>
          <p:nvPr/>
        </p:nvSpPr>
        <p:spPr>
          <a:xfrm flipH="false" flipV="false" rot="0">
            <a:off x="-4680763" y="-4665035"/>
            <a:ext cx="9808535" cy="9808535"/>
          </a:xfrm>
          <a:custGeom>
            <a:avLst/>
            <a:gdLst/>
            <a:ahLst/>
            <a:cxnLst/>
            <a:rect r="r" b="b" t="t" l="l"/>
            <a:pathLst>
              <a:path h="9808535" w="9808535">
                <a:moveTo>
                  <a:pt x="0" y="0"/>
                </a:moveTo>
                <a:lnTo>
                  <a:pt x="9808534" y="0"/>
                </a:lnTo>
                <a:lnTo>
                  <a:pt x="9808534"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530235" y="779444"/>
            <a:ext cx="6640906" cy="1414417"/>
          </a:xfrm>
          <a:prstGeom prst="rect">
            <a:avLst/>
          </a:prstGeom>
        </p:spPr>
        <p:txBody>
          <a:bodyPr anchor="t" rtlCol="false" tIns="0" lIns="0" bIns="0" rIns="0">
            <a:spAutoFit/>
          </a:bodyPr>
          <a:lstStyle/>
          <a:p>
            <a:pPr algn="just">
              <a:lnSpc>
                <a:spcPts val="11000"/>
              </a:lnSpc>
            </a:pPr>
            <a:r>
              <a:rPr lang="en-US" sz="9734">
                <a:solidFill>
                  <a:srgbClr val="FFFFFF"/>
                </a:solidFill>
                <a:latin typeface="Anton"/>
                <a:ea typeface="Anton"/>
                <a:cs typeface="Anton"/>
                <a:sym typeface="Anton"/>
              </a:rPr>
              <a:t>SOLUTION</a:t>
            </a:r>
          </a:p>
        </p:txBody>
      </p:sp>
      <p:sp>
        <p:nvSpPr>
          <p:cNvPr name="TextBox 8" id="8"/>
          <p:cNvSpPr txBox="true"/>
          <p:nvPr/>
        </p:nvSpPr>
        <p:spPr>
          <a:xfrm rot="0">
            <a:off x="530235" y="2795690"/>
            <a:ext cx="13722255" cy="6165709"/>
          </a:xfrm>
          <a:prstGeom prst="rect">
            <a:avLst/>
          </a:prstGeom>
        </p:spPr>
        <p:txBody>
          <a:bodyPr anchor="t" rtlCol="false" tIns="0" lIns="0" bIns="0" rIns="0">
            <a:spAutoFit/>
          </a:bodyPr>
          <a:lstStyle/>
          <a:p>
            <a:pPr algn="l">
              <a:lnSpc>
                <a:spcPts val="5411"/>
              </a:lnSpc>
            </a:pPr>
            <a:r>
              <a:rPr lang="en-US" sz="3865">
                <a:solidFill>
                  <a:srgbClr val="FFFFFF"/>
                </a:solidFill>
                <a:latin typeface="Poppins"/>
                <a:ea typeface="Poppins"/>
                <a:cs typeface="Poppins"/>
                <a:sym typeface="Poppins"/>
              </a:rPr>
              <a:t>Our “ PMS  “  i.e Payroll Management System automates attendance tracking, leave management, and salary generation while preventing duplicate employee entries. It provides employees with secure access to their payslips and attendance records, and offers administrators interactive reports, CSV exports, and automated payslip emailing. This centralized system ensures accuracy, saves time, and enhances transparency between employees and management.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5140906" y="6033880"/>
            <a:ext cx="16214288" cy="4163496"/>
          </a:xfrm>
          <a:custGeom>
            <a:avLst/>
            <a:gdLst/>
            <a:ahLst/>
            <a:cxnLst/>
            <a:rect r="r" b="b" t="t" l="l"/>
            <a:pathLst>
              <a:path h="4163496" w="16214288">
                <a:moveTo>
                  <a:pt x="0" y="0"/>
                </a:moveTo>
                <a:lnTo>
                  <a:pt x="16214289" y="0"/>
                </a:lnTo>
                <a:lnTo>
                  <a:pt x="16214289" y="4163496"/>
                </a:lnTo>
                <a:lnTo>
                  <a:pt x="0" y="4163496"/>
                </a:lnTo>
                <a:lnTo>
                  <a:pt x="0" y="0"/>
                </a:lnTo>
                <a:close/>
              </a:path>
            </a:pathLst>
          </a:custGeom>
          <a:blipFill>
            <a:blip r:embed="rId5"/>
            <a:stretch>
              <a:fillRect l="0" t="-16448" r="0" b="-16448"/>
            </a:stretch>
          </a:blipFill>
        </p:spPr>
      </p:sp>
      <p:sp>
        <p:nvSpPr>
          <p:cNvPr name="Freeform 5" id="5"/>
          <p:cNvSpPr/>
          <p:nvPr/>
        </p:nvSpPr>
        <p:spPr>
          <a:xfrm flipH="false" flipV="false" rot="1133710">
            <a:off x="-760258" y="-2892800"/>
            <a:ext cx="9152410" cy="9156981"/>
          </a:xfrm>
          <a:custGeom>
            <a:avLst/>
            <a:gdLst/>
            <a:ahLst/>
            <a:cxnLst/>
            <a:rect r="r" b="b" t="t" l="l"/>
            <a:pathLst>
              <a:path h="9156981" w="9152410">
                <a:moveTo>
                  <a:pt x="0" y="0"/>
                </a:moveTo>
                <a:lnTo>
                  <a:pt x="9152410" y="0"/>
                </a:lnTo>
                <a:lnTo>
                  <a:pt x="9152410" y="9156982"/>
                </a:lnTo>
                <a:lnTo>
                  <a:pt x="0" y="9156982"/>
                </a:lnTo>
                <a:lnTo>
                  <a:pt x="0" y="0"/>
                </a:lnTo>
                <a:close/>
              </a:path>
            </a:pathLst>
          </a:custGeom>
          <a:blipFill>
            <a:blip r:embed="rId6"/>
            <a:stretch>
              <a:fillRect l="0" t="0" r="0" b="0"/>
            </a:stretch>
          </a:blipFill>
        </p:spPr>
      </p:sp>
      <p:sp>
        <p:nvSpPr>
          <p:cNvPr name="TextBox 6" id="6"/>
          <p:cNvSpPr txBox="true"/>
          <p:nvPr/>
        </p:nvSpPr>
        <p:spPr>
          <a:xfrm rot="0">
            <a:off x="6058411" y="4286558"/>
            <a:ext cx="6640906"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FEATURES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6491321" y="7630957"/>
            <a:ext cx="16214288" cy="4163496"/>
          </a:xfrm>
          <a:custGeom>
            <a:avLst/>
            <a:gdLst/>
            <a:ahLst/>
            <a:cxnLst/>
            <a:rect r="r" b="b" t="t" l="l"/>
            <a:pathLst>
              <a:path h="4163496" w="16214288">
                <a:moveTo>
                  <a:pt x="0" y="0"/>
                </a:moveTo>
                <a:lnTo>
                  <a:pt x="16214288" y="0"/>
                </a:lnTo>
                <a:lnTo>
                  <a:pt x="16214288" y="4163496"/>
                </a:lnTo>
                <a:lnTo>
                  <a:pt x="0" y="4163496"/>
                </a:lnTo>
                <a:lnTo>
                  <a:pt x="0" y="0"/>
                </a:lnTo>
                <a:close/>
              </a:path>
            </a:pathLst>
          </a:custGeom>
          <a:blipFill>
            <a:blip r:embed="rId5"/>
            <a:stretch>
              <a:fillRect l="0" t="-16448" r="0" b="-16448"/>
            </a:stretch>
          </a:blipFill>
        </p:spPr>
      </p:sp>
      <p:sp>
        <p:nvSpPr>
          <p:cNvPr name="Freeform 5" id="5"/>
          <p:cNvSpPr/>
          <p:nvPr/>
        </p:nvSpPr>
        <p:spPr>
          <a:xfrm flipH="false" flipV="false" rot="1133710">
            <a:off x="-3085414" y="-4184553"/>
            <a:ext cx="9152410" cy="9156981"/>
          </a:xfrm>
          <a:custGeom>
            <a:avLst/>
            <a:gdLst/>
            <a:ahLst/>
            <a:cxnLst/>
            <a:rect r="r" b="b" t="t" l="l"/>
            <a:pathLst>
              <a:path h="9156981" w="9152410">
                <a:moveTo>
                  <a:pt x="0" y="0"/>
                </a:moveTo>
                <a:lnTo>
                  <a:pt x="9152410" y="0"/>
                </a:lnTo>
                <a:lnTo>
                  <a:pt x="9152410" y="9156981"/>
                </a:lnTo>
                <a:lnTo>
                  <a:pt x="0" y="9156981"/>
                </a:lnTo>
                <a:lnTo>
                  <a:pt x="0" y="0"/>
                </a:lnTo>
                <a:close/>
              </a:path>
            </a:pathLst>
          </a:custGeom>
          <a:blipFill>
            <a:blip r:embed="rId6"/>
            <a:stretch>
              <a:fillRect l="0" t="0" r="0" b="0"/>
            </a:stretch>
          </a:blipFill>
        </p:spPr>
      </p:sp>
      <p:grpSp>
        <p:nvGrpSpPr>
          <p:cNvPr name="Group 6" id="6"/>
          <p:cNvGrpSpPr/>
          <p:nvPr/>
        </p:nvGrpSpPr>
        <p:grpSpPr>
          <a:xfrm rot="0">
            <a:off x="6935985" y="2605722"/>
            <a:ext cx="10944889" cy="6050877"/>
            <a:chOff x="0" y="0"/>
            <a:chExt cx="1747936" cy="966346"/>
          </a:xfrm>
        </p:grpSpPr>
        <p:sp>
          <p:nvSpPr>
            <p:cNvPr name="Freeform 7" id="7"/>
            <p:cNvSpPr/>
            <p:nvPr/>
          </p:nvSpPr>
          <p:spPr>
            <a:xfrm flipH="false" flipV="false" rot="0">
              <a:off x="0" y="0"/>
              <a:ext cx="1747936" cy="966346"/>
            </a:xfrm>
            <a:custGeom>
              <a:avLst/>
              <a:gdLst/>
              <a:ahLst/>
              <a:cxnLst/>
              <a:rect r="r" b="b" t="t" l="l"/>
              <a:pathLst>
                <a:path h="966346" w="1747936">
                  <a:moveTo>
                    <a:pt x="0" y="0"/>
                  </a:moveTo>
                  <a:lnTo>
                    <a:pt x="1747936" y="0"/>
                  </a:lnTo>
                  <a:lnTo>
                    <a:pt x="1747936" y="966346"/>
                  </a:lnTo>
                  <a:lnTo>
                    <a:pt x="0" y="966346"/>
                  </a:lnTo>
                  <a:close/>
                </a:path>
              </a:pathLst>
            </a:custGeom>
            <a:blipFill>
              <a:blip r:embed="rId7"/>
              <a:stretch>
                <a:fillRect l="0" t="-1438" r="0" b="-1438"/>
              </a:stretch>
            </a:blipFill>
          </p:spPr>
        </p:sp>
      </p:grpSp>
      <p:sp>
        <p:nvSpPr>
          <p:cNvPr name="TextBox 8" id="8"/>
          <p:cNvSpPr txBox="true"/>
          <p:nvPr/>
        </p:nvSpPr>
        <p:spPr>
          <a:xfrm rot="0">
            <a:off x="6049437" y="692466"/>
            <a:ext cx="6640906"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1 . LOGIN PAGE </a:t>
            </a:r>
          </a:p>
        </p:txBody>
      </p:sp>
      <p:sp>
        <p:nvSpPr>
          <p:cNvPr name="TextBox 9" id="9"/>
          <p:cNvSpPr txBox="true"/>
          <p:nvPr/>
        </p:nvSpPr>
        <p:spPr>
          <a:xfrm rot="0">
            <a:off x="0" y="3259133"/>
            <a:ext cx="6307788" cy="5370952"/>
          </a:xfrm>
          <a:prstGeom prst="rect">
            <a:avLst/>
          </a:prstGeom>
        </p:spPr>
        <p:txBody>
          <a:bodyPr anchor="t" rtlCol="false" tIns="0" lIns="0" bIns="0" rIns="0">
            <a:spAutoFit/>
          </a:bodyPr>
          <a:lstStyle/>
          <a:p>
            <a:pPr algn="ctr" marL="0" indent="0" lvl="0">
              <a:lnSpc>
                <a:spcPts val="4788"/>
              </a:lnSpc>
              <a:spcBef>
                <a:spcPct val="0"/>
              </a:spcBef>
            </a:pPr>
            <a:r>
              <a:rPr lang="en-US" sz="3420">
                <a:solidFill>
                  <a:srgbClr val="FFFFFF"/>
                </a:solidFill>
                <a:latin typeface="Canva Sans"/>
                <a:ea typeface="Canva Sans"/>
                <a:cs typeface="Canva Sans"/>
                <a:sym typeface="Canva Sans"/>
              </a:rPr>
              <a:t>Experience seamless access with our </a:t>
            </a:r>
            <a:r>
              <a:rPr lang="en-US" b="true" sz="3420">
                <a:solidFill>
                  <a:srgbClr val="FFFFFF"/>
                </a:solidFill>
                <a:latin typeface="Canva Sans Bold"/>
                <a:ea typeface="Canva Sans Bold"/>
                <a:cs typeface="Canva Sans Bold"/>
                <a:sym typeface="Canva Sans Bold"/>
              </a:rPr>
              <a:t>single-login system</a:t>
            </a:r>
            <a:r>
              <a:rPr lang="en-US" sz="3420">
                <a:solidFill>
                  <a:srgbClr val="FFFFFF"/>
                </a:solidFill>
                <a:latin typeface="Canva Sans"/>
                <a:ea typeface="Canva Sans"/>
                <a:cs typeface="Canva Sans"/>
                <a:sym typeface="Canva Sans"/>
              </a:rPr>
              <a:t>, designed to serve </a:t>
            </a:r>
            <a:r>
              <a:rPr lang="en-US" b="true" sz="3420">
                <a:solidFill>
                  <a:srgbClr val="FFFFFF"/>
                </a:solidFill>
                <a:latin typeface="Canva Sans Bold"/>
                <a:ea typeface="Canva Sans Bold"/>
                <a:cs typeface="Canva Sans Bold"/>
                <a:sym typeface="Canva Sans Bold"/>
              </a:rPr>
              <a:t>multiple types of users</a:t>
            </a:r>
            <a:r>
              <a:rPr lang="en-US" sz="3420">
                <a:solidFill>
                  <a:srgbClr val="FFFFFF"/>
                </a:solidFill>
                <a:latin typeface="Canva Sans"/>
                <a:ea typeface="Canva Sans"/>
                <a:cs typeface="Canva Sans"/>
                <a:sym typeface="Canva Sans"/>
              </a:rPr>
              <a:t> efficiently. Whether you're a </a:t>
            </a:r>
            <a:r>
              <a:rPr lang="en-US" b="true" sz="3420">
                <a:solidFill>
                  <a:srgbClr val="FFFFFF"/>
                </a:solidFill>
                <a:latin typeface="Canva Sans Bold"/>
                <a:ea typeface="Canva Sans Bold"/>
                <a:cs typeface="Canva Sans Bold"/>
                <a:sym typeface="Canva Sans Bold"/>
              </a:rPr>
              <a:t>employees</a:t>
            </a:r>
            <a:r>
              <a:rPr lang="en-US" sz="3420">
                <a:solidFill>
                  <a:srgbClr val="FFFFFF"/>
                </a:solidFill>
                <a:latin typeface="Canva Sans"/>
                <a:ea typeface="Canva Sans"/>
                <a:cs typeface="Canva Sans"/>
                <a:sym typeface="Canva Sans"/>
              </a:rPr>
              <a:t>,  </a:t>
            </a:r>
            <a:r>
              <a:rPr lang="en-US" b="true" sz="3420">
                <a:solidFill>
                  <a:srgbClr val="FFFFFF"/>
                </a:solidFill>
                <a:latin typeface="Canva Sans Bold"/>
                <a:ea typeface="Canva Sans Bold"/>
                <a:cs typeface="Canva Sans Bold"/>
                <a:sym typeface="Canva Sans Bold"/>
              </a:rPr>
              <a:t>administrative staff</a:t>
            </a:r>
            <a:r>
              <a:rPr lang="en-US" sz="3420">
                <a:solidFill>
                  <a:srgbClr val="FFFFFF"/>
                </a:solidFill>
                <a:latin typeface="Canva Sans"/>
                <a:ea typeface="Canva Sans"/>
                <a:cs typeface="Canva Sans"/>
                <a:sym typeface="Canva Sans"/>
              </a:rPr>
              <a:t>, log in securely to access personalized dashboards and features.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009776" y="-1877284"/>
            <a:ext cx="6020252" cy="6023259"/>
          </a:xfrm>
          <a:custGeom>
            <a:avLst/>
            <a:gdLst/>
            <a:ahLst/>
            <a:cxnLst/>
            <a:rect r="r" b="b" t="t" l="l"/>
            <a:pathLst>
              <a:path h="6023259" w="6020252">
                <a:moveTo>
                  <a:pt x="0" y="0"/>
                </a:moveTo>
                <a:lnTo>
                  <a:pt x="6020251" y="0"/>
                </a:lnTo>
                <a:lnTo>
                  <a:pt x="6020251" y="6023258"/>
                </a:lnTo>
                <a:lnTo>
                  <a:pt x="0" y="6023258"/>
                </a:lnTo>
                <a:lnTo>
                  <a:pt x="0" y="0"/>
                </a:lnTo>
                <a:close/>
              </a:path>
            </a:pathLst>
          </a:custGeom>
          <a:blipFill>
            <a:blip r:embed="rId6"/>
            <a:stretch>
              <a:fillRect l="0" t="0" r="0" b="0"/>
            </a:stretch>
          </a:blipFill>
        </p:spPr>
      </p:sp>
      <p:sp>
        <p:nvSpPr>
          <p:cNvPr name="TextBox 6" id="6"/>
          <p:cNvSpPr txBox="true"/>
          <p:nvPr/>
        </p:nvSpPr>
        <p:spPr>
          <a:xfrm rot="0">
            <a:off x="3474905" y="462425"/>
            <a:ext cx="12629944"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2 . EMPLOYEE LOGIN :</a:t>
            </a:r>
            <a:r>
              <a:rPr lang="en-US" sz="9734">
                <a:solidFill>
                  <a:srgbClr val="FFFFFF"/>
                </a:solidFill>
                <a:latin typeface="Anton"/>
                <a:ea typeface="Anton"/>
                <a:cs typeface="Anton"/>
                <a:sym typeface="Anton"/>
              </a:rPr>
              <a:t> </a:t>
            </a:r>
          </a:p>
        </p:txBody>
      </p:sp>
      <p:sp>
        <p:nvSpPr>
          <p:cNvPr name="TextBox 7" id="7"/>
          <p:cNvSpPr txBox="true"/>
          <p:nvPr/>
        </p:nvSpPr>
        <p:spPr>
          <a:xfrm rot="0">
            <a:off x="614640" y="2547400"/>
            <a:ext cx="16439847" cy="6660831"/>
          </a:xfrm>
          <a:prstGeom prst="rect">
            <a:avLst/>
          </a:prstGeom>
        </p:spPr>
        <p:txBody>
          <a:bodyPr anchor="t" rtlCol="false" tIns="0" lIns="0" bIns="0" rIns="0">
            <a:spAutoFit/>
          </a:bodyPr>
          <a:lstStyle/>
          <a:p>
            <a:pPr algn="l">
              <a:lnSpc>
                <a:spcPts val="4884"/>
              </a:lnSpc>
            </a:pPr>
            <a:r>
              <a:rPr lang="en-US" sz="3488">
                <a:solidFill>
                  <a:srgbClr val="FFFFFF"/>
                </a:solidFill>
                <a:latin typeface="Poppins"/>
                <a:ea typeface="Poppins"/>
                <a:cs typeface="Poppins"/>
                <a:sym typeface="Poppins"/>
              </a:rPr>
              <a:t>→ Employee login contains college identity in header and also some details of employee also employee photo can be use their .</a:t>
            </a:r>
          </a:p>
          <a:p>
            <a:pPr algn="l">
              <a:lnSpc>
                <a:spcPts val="4884"/>
              </a:lnSpc>
            </a:pPr>
            <a:r>
              <a:rPr lang="en-US" sz="3488">
                <a:solidFill>
                  <a:srgbClr val="FFFFFF"/>
                </a:solidFill>
                <a:latin typeface="Poppins"/>
                <a:ea typeface="Poppins"/>
                <a:cs typeface="Poppins"/>
                <a:sym typeface="Poppins"/>
              </a:rPr>
              <a:t>→</a:t>
            </a:r>
            <a:r>
              <a:rPr lang="en-US" sz="3488">
                <a:solidFill>
                  <a:srgbClr val="FFFFFF"/>
                </a:solidFill>
                <a:latin typeface="Poppins"/>
                <a:ea typeface="Poppins"/>
                <a:cs typeface="Poppins"/>
                <a:sym typeface="Poppins"/>
              </a:rPr>
              <a:t> Employees are having options like :</a:t>
            </a:r>
          </a:p>
          <a:p>
            <a:pPr algn="l">
              <a:lnSpc>
                <a:spcPts val="4884"/>
              </a:lnSpc>
            </a:pPr>
            <a:r>
              <a:rPr lang="en-US" sz="3488">
                <a:solidFill>
                  <a:srgbClr val="FFFFFF"/>
                </a:solidFill>
                <a:latin typeface="Poppins"/>
                <a:ea typeface="Poppins"/>
                <a:cs typeface="Poppins"/>
                <a:sym typeface="Poppins"/>
              </a:rPr>
              <a:t>1 . My payslips : where generated payslips are listed and can be downloaded .</a:t>
            </a:r>
          </a:p>
          <a:p>
            <a:pPr algn="l">
              <a:lnSpc>
                <a:spcPts val="4884"/>
              </a:lnSpc>
            </a:pPr>
            <a:r>
              <a:rPr lang="en-US" sz="3488">
                <a:solidFill>
                  <a:srgbClr val="FFFFFF"/>
                </a:solidFill>
                <a:latin typeface="Poppins"/>
                <a:ea typeface="Poppins"/>
                <a:cs typeface="Poppins"/>
                <a:sym typeface="Poppins"/>
              </a:rPr>
              <a:t>2 . My attendance : where attendance of employees are listed .</a:t>
            </a:r>
          </a:p>
          <a:p>
            <a:pPr algn="l">
              <a:lnSpc>
                <a:spcPts val="4884"/>
              </a:lnSpc>
            </a:pPr>
            <a:r>
              <a:rPr lang="en-US" sz="3488">
                <a:solidFill>
                  <a:srgbClr val="FFFFFF"/>
                </a:solidFill>
                <a:latin typeface="Poppins"/>
                <a:ea typeface="Poppins"/>
                <a:cs typeface="Poppins"/>
                <a:sym typeface="Poppins"/>
              </a:rPr>
              <a:t>3 . Apply for leaves : where they can apply for leaves and wait for status of leave wheather granted or rejected .</a:t>
            </a:r>
          </a:p>
          <a:p>
            <a:pPr algn="l">
              <a:lnSpc>
                <a:spcPts val="4884"/>
              </a:lnSpc>
            </a:pPr>
            <a:r>
              <a:rPr lang="en-US" sz="3488">
                <a:solidFill>
                  <a:srgbClr val="FFFFFF"/>
                </a:solidFill>
                <a:latin typeface="Poppins"/>
                <a:ea typeface="Poppins"/>
                <a:cs typeface="Poppins"/>
                <a:sym typeface="Poppins"/>
              </a:rPr>
              <a:t>4 . My leaves : where history of leaves are listed with the status .</a:t>
            </a:r>
          </a:p>
          <a:p>
            <a:pPr algn="l">
              <a:lnSpc>
                <a:spcPts val="4884"/>
              </a:lnSpc>
            </a:pPr>
            <a:r>
              <a:rPr lang="en-US" sz="3488">
                <a:solidFill>
                  <a:srgbClr val="FFFFFF"/>
                </a:solidFill>
                <a:latin typeface="Poppins"/>
                <a:ea typeface="Poppins"/>
                <a:cs typeface="Poppins"/>
                <a:sym typeface="Poppins"/>
              </a:rPr>
              <a:t>  </a:t>
            </a:r>
          </a:p>
          <a:p>
            <a:pPr algn="l">
              <a:lnSpc>
                <a:spcPts val="3511"/>
              </a:lnSpc>
            </a:pPr>
            <a:r>
              <a:rPr lang="en-US" sz="2508">
                <a:solidFill>
                  <a:srgbClr val="FFFFFF"/>
                </a:solidFill>
                <a:latin typeface="Poppins"/>
                <a:ea typeface="Poppins"/>
                <a:cs typeface="Poppins"/>
                <a:sym typeface="Poppins"/>
              </a:rPr>
              <a: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009776" y="-1877284"/>
            <a:ext cx="6020252" cy="6023259"/>
          </a:xfrm>
          <a:custGeom>
            <a:avLst/>
            <a:gdLst/>
            <a:ahLst/>
            <a:cxnLst/>
            <a:rect r="r" b="b" t="t" l="l"/>
            <a:pathLst>
              <a:path h="6023259" w="6020252">
                <a:moveTo>
                  <a:pt x="0" y="0"/>
                </a:moveTo>
                <a:lnTo>
                  <a:pt x="6020251" y="0"/>
                </a:lnTo>
                <a:lnTo>
                  <a:pt x="6020251" y="6023258"/>
                </a:lnTo>
                <a:lnTo>
                  <a:pt x="0" y="6023258"/>
                </a:lnTo>
                <a:lnTo>
                  <a:pt x="0" y="0"/>
                </a:lnTo>
                <a:close/>
              </a:path>
            </a:pathLst>
          </a:custGeom>
          <a:blipFill>
            <a:blip r:embed="rId6"/>
            <a:stretch>
              <a:fillRect l="0" t="0" r="0" b="0"/>
            </a:stretch>
          </a:blipFill>
        </p:spPr>
      </p:sp>
      <p:grpSp>
        <p:nvGrpSpPr>
          <p:cNvPr name="Group 6" id="6"/>
          <p:cNvGrpSpPr/>
          <p:nvPr/>
        </p:nvGrpSpPr>
        <p:grpSpPr>
          <a:xfrm rot="0">
            <a:off x="658871" y="854380"/>
            <a:ext cx="7985817" cy="3716023"/>
            <a:chOff x="0" y="0"/>
            <a:chExt cx="1746725" cy="812800"/>
          </a:xfrm>
        </p:grpSpPr>
        <p:sp>
          <p:nvSpPr>
            <p:cNvPr name="Freeform 7" id="7"/>
            <p:cNvSpPr/>
            <p:nvPr/>
          </p:nvSpPr>
          <p:spPr>
            <a:xfrm flipH="false" flipV="false" rot="0">
              <a:off x="0" y="0"/>
              <a:ext cx="1746726" cy="812800"/>
            </a:xfrm>
            <a:custGeom>
              <a:avLst/>
              <a:gdLst/>
              <a:ahLst/>
              <a:cxnLst/>
              <a:rect r="r" b="b" t="t" l="l"/>
              <a:pathLst>
                <a:path h="812800" w="1746726">
                  <a:moveTo>
                    <a:pt x="0" y="0"/>
                  </a:moveTo>
                  <a:lnTo>
                    <a:pt x="1746726" y="0"/>
                  </a:lnTo>
                  <a:lnTo>
                    <a:pt x="1746726" y="812800"/>
                  </a:lnTo>
                  <a:lnTo>
                    <a:pt x="0" y="812800"/>
                  </a:lnTo>
                  <a:close/>
                </a:path>
              </a:pathLst>
            </a:custGeom>
            <a:blipFill>
              <a:blip r:embed="rId7"/>
              <a:stretch>
                <a:fillRect l="-994" t="0" r="-994" b="0"/>
              </a:stretch>
            </a:blipFill>
          </p:spPr>
        </p:sp>
      </p:grpSp>
      <p:grpSp>
        <p:nvGrpSpPr>
          <p:cNvPr name="Group 8" id="8"/>
          <p:cNvGrpSpPr/>
          <p:nvPr/>
        </p:nvGrpSpPr>
        <p:grpSpPr>
          <a:xfrm rot="0">
            <a:off x="658871" y="5392561"/>
            <a:ext cx="7985817" cy="3716023"/>
            <a:chOff x="0" y="0"/>
            <a:chExt cx="1746725" cy="812800"/>
          </a:xfrm>
        </p:grpSpPr>
        <p:sp>
          <p:nvSpPr>
            <p:cNvPr name="Freeform 9" id="9"/>
            <p:cNvSpPr/>
            <p:nvPr/>
          </p:nvSpPr>
          <p:spPr>
            <a:xfrm flipH="false" flipV="false" rot="0">
              <a:off x="0" y="0"/>
              <a:ext cx="1746726" cy="812800"/>
            </a:xfrm>
            <a:custGeom>
              <a:avLst/>
              <a:gdLst/>
              <a:ahLst/>
              <a:cxnLst/>
              <a:rect r="r" b="b" t="t" l="l"/>
              <a:pathLst>
                <a:path h="812800" w="1746726">
                  <a:moveTo>
                    <a:pt x="0" y="0"/>
                  </a:moveTo>
                  <a:lnTo>
                    <a:pt x="1746726" y="0"/>
                  </a:lnTo>
                  <a:lnTo>
                    <a:pt x="1746726" y="812800"/>
                  </a:lnTo>
                  <a:lnTo>
                    <a:pt x="0" y="812800"/>
                  </a:lnTo>
                  <a:close/>
                </a:path>
              </a:pathLst>
            </a:custGeom>
            <a:blipFill>
              <a:blip r:embed="rId8"/>
              <a:stretch>
                <a:fillRect l="0" t="-9635" r="0" b="-9635"/>
              </a:stretch>
            </a:blipFill>
          </p:spPr>
        </p:sp>
      </p:grpSp>
      <p:grpSp>
        <p:nvGrpSpPr>
          <p:cNvPr name="Group 10" id="10"/>
          <p:cNvGrpSpPr/>
          <p:nvPr/>
        </p:nvGrpSpPr>
        <p:grpSpPr>
          <a:xfrm rot="0">
            <a:off x="8855794" y="5413189"/>
            <a:ext cx="8403506" cy="3695395"/>
            <a:chOff x="0" y="0"/>
            <a:chExt cx="1848346" cy="812800"/>
          </a:xfrm>
        </p:grpSpPr>
        <p:sp>
          <p:nvSpPr>
            <p:cNvPr name="Freeform 11" id="11"/>
            <p:cNvSpPr/>
            <p:nvPr/>
          </p:nvSpPr>
          <p:spPr>
            <a:xfrm flipH="false" flipV="false" rot="0">
              <a:off x="0" y="0"/>
              <a:ext cx="1848346" cy="812800"/>
            </a:xfrm>
            <a:custGeom>
              <a:avLst/>
              <a:gdLst/>
              <a:ahLst/>
              <a:cxnLst/>
              <a:rect r="r" b="b" t="t" l="l"/>
              <a:pathLst>
                <a:path h="812800" w="1848346">
                  <a:moveTo>
                    <a:pt x="0" y="0"/>
                  </a:moveTo>
                  <a:lnTo>
                    <a:pt x="1848346" y="0"/>
                  </a:lnTo>
                  <a:lnTo>
                    <a:pt x="1848346" y="812800"/>
                  </a:lnTo>
                  <a:lnTo>
                    <a:pt x="0" y="812800"/>
                  </a:lnTo>
                  <a:close/>
                </a:path>
              </a:pathLst>
            </a:custGeom>
            <a:blipFill>
              <a:blip r:embed="rId9"/>
              <a:stretch>
                <a:fillRect l="0" t="-2587" r="0" b="-2587"/>
              </a:stretch>
            </a:blipFill>
          </p:spPr>
        </p:sp>
      </p:grpSp>
      <p:grpSp>
        <p:nvGrpSpPr>
          <p:cNvPr name="Group 12" id="12"/>
          <p:cNvGrpSpPr/>
          <p:nvPr/>
        </p:nvGrpSpPr>
        <p:grpSpPr>
          <a:xfrm rot="0">
            <a:off x="8855794" y="854380"/>
            <a:ext cx="8403506" cy="3716023"/>
            <a:chOff x="0" y="0"/>
            <a:chExt cx="1874480" cy="828893"/>
          </a:xfrm>
        </p:grpSpPr>
        <p:sp>
          <p:nvSpPr>
            <p:cNvPr name="Freeform 13" id="13"/>
            <p:cNvSpPr/>
            <p:nvPr/>
          </p:nvSpPr>
          <p:spPr>
            <a:xfrm flipH="false" flipV="false" rot="0">
              <a:off x="0" y="0"/>
              <a:ext cx="1874480" cy="828893"/>
            </a:xfrm>
            <a:custGeom>
              <a:avLst/>
              <a:gdLst/>
              <a:ahLst/>
              <a:cxnLst/>
              <a:rect r="r" b="b" t="t" l="l"/>
              <a:pathLst>
                <a:path h="828893" w="1874480">
                  <a:moveTo>
                    <a:pt x="0" y="0"/>
                  </a:moveTo>
                  <a:lnTo>
                    <a:pt x="1874480" y="0"/>
                  </a:lnTo>
                  <a:lnTo>
                    <a:pt x="1874480" y="828893"/>
                  </a:lnTo>
                  <a:lnTo>
                    <a:pt x="0" y="828893"/>
                  </a:lnTo>
                  <a:close/>
                </a:path>
              </a:pathLst>
            </a:custGeom>
            <a:blipFill>
              <a:blip r:embed="rId10"/>
              <a:stretch>
                <a:fillRect l="0" t="-2295" r="0" b="-2295"/>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TextBox 6" id="6"/>
          <p:cNvSpPr txBox="true"/>
          <p:nvPr/>
        </p:nvSpPr>
        <p:spPr>
          <a:xfrm rot="0">
            <a:off x="418064" y="2155561"/>
            <a:ext cx="17451873" cy="7559897"/>
          </a:xfrm>
          <a:prstGeom prst="rect">
            <a:avLst/>
          </a:prstGeom>
        </p:spPr>
        <p:txBody>
          <a:bodyPr anchor="t" rtlCol="false" tIns="0" lIns="0" bIns="0" rIns="0">
            <a:spAutoFit/>
          </a:bodyPr>
          <a:lstStyle/>
          <a:p>
            <a:pPr algn="l">
              <a:lnSpc>
                <a:spcPts val="4249"/>
              </a:lnSpc>
            </a:pPr>
            <a:r>
              <a:rPr lang="en-US" sz="3035">
                <a:solidFill>
                  <a:srgbClr val="FFFFFF"/>
                </a:solidFill>
                <a:latin typeface="Poppins"/>
                <a:ea typeface="Poppins"/>
                <a:cs typeface="Poppins"/>
                <a:sym typeface="Poppins"/>
              </a:rPr>
              <a:t>It will be the main supervisor of all authentications for Employees and the required details like name , id , image , email , passwords etc is managed by Admin . It has multiple options like  :</a:t>
            </a:r>
          </a:p>
          <a:p>
            <a:pPr algn="l">
              <a:lnSpc>
                <a:spcPts val="4249"/>
              </a:lnSpc>
            </a:pPr>
            <a:r>
              <a:rPr lang="en-US" sz="3035">
                <a:solidFill>
                  <a:srgbClr val="FFFFFF"/>
                </a:solidFill>
                <a:latin typeface="Poppins"/>
                <a:ea typeface="Poppins"/>
                <a:cs typeface="Poppins"/>
                <a:sym typeface="Poppins"/>
              </a:rPr>
              <a:t>1 . Dashboard : which have real time statistics like salary distibutions , Attendance stats etc </a:t>
            </a:r>
          </a:p>
          <a:p>
            <a:pPr algn="l">
              <a:lnSpc>
                <a:spcPts val="4249"/>
              </a:lnSpc>
            </a:pPr>
            <a:r>
              <a:rPr lang="en-US" sz="3035">
                <a:solidFill>
                  <a:srgbClr val="FFFFFF"/>
                </a:solidFill>
                <a:latin typeface="Poppins"/>
                <a:ea typeface="Poppins"/>
                <a:cs typeface="Poppins"/>
                <a:sym typeface="Poppins"/>
              </a:rPr>
              <a:t>2 . Add Employees : where employee data , authentications and photo’s can be uploaded .</a:t>
            </a:r>
          </a:p>
          <a:p>
            <a:pPr algn="l">
              <a:lnSpc>
                <a:spcPts val="4249"/>
              </a:lnSpc>
            </a:pPr>
            <a:r>
              <a:rPr lang="en-US" sz="3035">
                <a:solidFill>
                  <a:srgbClr val="FFFFFF"/>
                </a:solidFill>
                <a:latin typeface="Poppins"/>
                <a:ea typeface="Poppins"/>
                <a:cs typeface="Poppins"/>
                <a:sym typeface="Poppins"/>
              </a:rPr>
              <a:t>3 . Employee : where employee list is displayed where details can be edited and specific employee can be deleted .</a:t>
            </a:r>
          </a:p>
          <a:p>
            <a:pPr algn="l">
              <a:lnSpc>
                <a:spcPts val="4249"/>
              </a:lnSpc>
            </a:pPr>
            <a:r>
              <a:rPr lang="en-US" sz="3035">
                <a:solidFill>
                  <a:srgbClr val="FFFFFF"/>
                </a:solidFill>
                <a:latin typeface="Poppins"/>
                <a:ea typeface="Poppins"/>
                <a:cs typeface="Poppins"/>
                <a:sym typeface="Poppins"/>
              </a:rPr>
              <a:t>4 . Salary list : where generated salaries are displayed .</a:t>
            </a:r>
          </a:p>
          <a:p>
            <a:pPr algn="l">
              <a:lnSpc>
                <a:spcPts val="4249"/>
              </a:lnSpc>
            </a:pPr>
            <a:r>
              <a:rPr lang="en-US" sz="3035">
                <a:solidFill>
                  <a:srgbClr val="FFFFFF"/>
                </a:solidFill>
                <a:latin typeface="Poppins"/>
                <a:ea typeface="Poppins"/>
                <a:cs typeface="Poppins"/>
                <a:sym typeface="Poppins"/>
              </a:rPr>
              <a:t>5 . Salary generator : Where employees salaries are generated with one click .</a:t>
            </a:r>
          </a:p>
          <a:p>
            <a:pPr algn="l">
              <a:lnSpc>
                <a:spcPts val="4249"/>
              </a:lnSpc>
            </a:pPr>
            <a:r>
              <a:rPr lang="en-US" sz="3035">
                <a:solidFill>
                  <a:srgbClr val="FFFFFF"/>
                </a:solidFill>
                <a:latin typeface="Poppins"/>
                <a:ea typeface="Poppins"/>
                <a:cs typeface="Poppins"/>
                <a:sym typeface="Poppins"/>
              </a:rPr>
              <a:t>6 . Leave Management : Where the leave applications are displayed and can be approved or rejected by admin .</a:t>
            </a:r>
          </a:p>
          <a:p>
            <a:pPr algn="l">
              <a:lnSpc>
                <a:spcPts val="4249"/>
              </a:lnSpc>
            </a:pPr>
            <a:r>
              <a:rPr lang="en-US" sz="3035">
                <a:solidFill>
                  <a:srgbClr val="FFFFFF"/>
                </a:solidFill>
                <a:latin typeface="Poppins"/>
                <a:ea typeface="Poppins"/>
                <a:cs typeface="Poppins"/>
                <a:sym typeface="Poppins"/>
              </a:rPr>
              <a:t>7 . Attendance : where attendance can be uploaded , summary of attendance like total present absent are mentioned using filters like year and attendance list .</a:t>
            </a:r>
          </a:p>
          <a:p>
            <a:pPr algn="l">
              <a:lnSpc>
                <a:spcPts val="2376"/>
              </a:lnSpc>
            </a:pPr>
            <a:r>
              <a:rPr lang="en-US" sz="1697">
                <a:solidFill>
                  <a:srgbClr val="FFFFFF"/>
                </a:solidFill>
                <a:latin typeface="Poppins"/>
                <a:ea typeface="Poppins"/>
                <a:cs typeface="Poppins"/>
                <a:sym typeface="Poppins"/>
              </a:rPr>
              <a:t> </a:t>
            </a:r>
            <a:r>
              <a:rPr lang="en-US" sz="1697">
                <a:solidFill>
                  <a:srgbClr val="FFFFFF"/>
                </a:solidFill>
                <a:latin typeface="Poppins"/>
                <a:ea typeface="Poppins"/>
                <a:cs typeface="Poppins"/>
                <a:sym typeface="Poppins"/>
              </a:rPr>
              <a:t>  </a:t>
            </a:r>
          </a:p>
          <a:p>
            <a:pPr algn="l">
              <a:lnSpc>
                <a:spcPts val="2376"/>
              </a:lnSpc>
            </a:pPr>
            <a:r>
              <a:rPr lang="en-US" sz="1697">
                <a:solidFill>
                  <a:srgbClr val="FFFFFF"/>
                </a:solidFill>
                <a:latin typeface="Poppins"/>
                <a:ea typeface="Poppins"/>
                <a:cs typeface="Poppins"/>
                <a:sym typeface="Poppins"/>
              </a:rPr>
              <a:t> </a:t>
            </a:r>
          </a:p>
        </p:txBody>
      </p:sp>
      <p:sp>
        <p:nvSpPr>
          <p:cNvPr name="TextBox 7" id="7"/>
          <p:cNvSpPr txBox="true"/>
          <p:nvPr/>
        </p:nvSpPr>
        <p:spPr>
          <a:xfrm rot="0">
            <a:off x="3474905" y="462425"/>
            <a:ext cx="12629944"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2 . ADMIN LOGIN :</a:t>
            </a:r>
            <a:r>
              <a:rPr lang="en-US" sz="9734">
                <a:solidFill>
                  <a:srgbClr val="FFFFFF"/>
                </a:solidFill>
                <a:latin typeface="Anton"/>
                <a:ea typeface="Anton"/>
                <a:cs typeface="Anton"/>
                <a:sym typeface="Anton"/>
              </a:rPr>
              <a: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Freeform 6" id="6"/>
          <p:cNvSpPr/>
          <p:nvPr/>
        </p:nvSpPr>
        <p:spPr>
          <a:xfrm flipH="false" flipV="false" rot="0">
            <a:off x="792678" y="445881"/>
            <a:ext cx="16466622" cy="9262475"/>
          </a:xfrm>
          <a:custGeom>
            <a:avLst/>
            <a:gdLst/>
            <a:ahLst/>
            <a:cxnLst/>
            <a:rect r="r" b="b" t="t" l="l"/>
            <a:pathLst>
              <a:path h="9262475" w="16466622">
                <a:moveTo>
                  <a:pt x="0" y="0"/>
                </a:moveTo>
                <a:lnTo>
                  <a:pt x="16466622" y="0"/>
                </a:lnTo>
                <a:lnTo>
                  <a:pt x="16466622" y="9262475"/>
                </a:lnTo>
                <a:lnTo>
                  <a:pt x="0" y="9262475"/>
                </a:lnTo>
                <a:lnTo>
                  <a:pt x="0" y="0"/>
                </a:lnTo>
                <a:close/>
              </a:path>
            </a:pathLst>
          </a:custGeom>
          <a:blipFill>
            <a:blip r:embed="rId7"/>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DAGvymr40SU</dc:identifier>
  <dcterms:modified xsi:type="dcterms:W3CDTF">2011-08-01T06:04:30Z</dcterms:modified>
  <cp:revision>1</cp:revision>
  <dc:title>Copy of NIRAKULA TECHNOLGIES Company</dc:title>
</cp:coreProperties>
</file>